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34" r:id="rId2"/>
    <p:sldId id="404" r:id="rId3"/>
    <p:sldId id="405" r:id="rId4"/>
    <p:sldId id="335" r:id="rId5"/>
    <p:sldId id="336" r:id="rId6"/>
    <p:sldId id="337" r:id="rId7"/>
    <p:sldId id="393" r:id="rId8"/>
    <p:sldId id="394" r:id="rId9"/>
    <p:sldId id="395" r:id="rId10"/>
    <p:sldId id="402" r:id="rId11"/>
    <p:sldId id="401" r:id="rId12"/>
    <p:sldId id="400" r:id="rId13"/>
    <p:sldId id="398" r:id="rId14"/>
    <p:sldId id="399" r:id="rId15"/>
    <p:sldId id="396" r:id="rId16"/>
    <p:sldId id="397" r:id="rId17"/>
    <p:sldId id="403" r:id="rId18"/>
    <p:sldId id="392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99">
          <p15:clr>
            <a:srgbClr val="A4A3A4"/>
          </p15:clr>
        </p15:guide>
        <p15:guide id="2" orient="horz" pos="814">
          <p15:clr>
            <a:srgbClr val="A4A3A4"/>
          </p15:clr>
        </p15:guide>
        <p15:guide id="3" pos="281">
          <p15:clr>
            <a:srgbClr val="A4A3A4"/>
          </p15:clr>
        </p15:guide>
        <p15:guide id="4" pos="5474">
          <p15:clr>
            <a:srgbClr val="A4A3A4"/>
          </p15:clr>
        </p15:guide>
        <p15:guide id="5" pos="28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8C8"/>
    <a:srgbClr val="0C82FF"/>
    <a:srgbClr val="C3D5FF"/>
    <a:srgbClr val="98BFFF"/>
    <a:srgbClr val="C1E9F2"/>
    <a:srgbClr val="EAE500"/>
    <a:srgbClr val="258432"/>
    <a:srgbClr val="E2142E"/>
    <a:srgbClr val="0C5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99742" autoAdjust="0"/>
  </p:normalViewPr>
  <p:slideViewPr>
    <p:cSldViewPr snapToGrid="0" snapToObjects="1">
      <p:cViewPr varScale="1">
        <p:scale>
          <a:sx n="79" d="100"/>
          <a:sy n="79" d="100"/>
        </p:scale>
        <p:origin x="1076" y="60"/>
      </p:cViewPr>
      <p:guideLst>
        <p:guide orient="horz" pos="3899"/>
        <p:guide orient="horz" pos="814"/>
        <p:guide pos="281"/>
        <p:guide pos="5474"/>
        <p:guide pos="28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C3E5934A-AE63-C648-B282-4801FCEA949F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A3685135-7C1F-5248-9BE0-44FA01909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72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E392F7CF-558B-5A44-B81E-283084D71F8E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AAD55EF2-6834-2748-86C9-BD2B5BFAE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561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SS ppt 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000" cy="687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9041" y="3862817"/>
            <a:ext cx="7030933" cy="1470025"/>
          </a:xfrm>
          <a:ln>
            <a:noFill/>
          </a:ln>
        </p:spPr>
        <p:txBody>
          <a:bodyPr>
            <a:normAutofit/>
          </a:bodyPr>
          <a:lstStyle>
            <a:lvl1pPr algn="r">
              <a:defRPr sz="4000" b="1">
                <a:solidFill>
                  <a:srgbClr val="EAE500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1" y="5343991"/>
            <a:ext cx="6099174" cy="848669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2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31944-63A6-C44A-87A2-205E4171649F}" type="datetime1">
              <a:rPr lang="en-AU" smtClean="0"/>
              <a:t>4/08/2017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03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20958-382A-AB41-9B0A-81C91B078032}" type="datetime1">
              <a:rPr lang="en-AU" smtClean="0"/>
              <a:t>4/08/2017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6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EF102-187B-4446-AF0B-EFFE48C2BC55}" type="datetime1">
              <a:rPr lang="en-AU" smtClean="0"/>
              <a:t>4/08/2017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5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SS ppt section headi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3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108" y="3144309"/>
            <a:ext cx="6318868" cy="1362075"/>
          </a:xfrm>
        </p:spPr>
        <p:txBody>
          <a:bodyPr anchor="t"/>
          <a:lstStyle>
            <a:lvl1pPr algn="r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954E-789A-154C-B77F-480E26C0C390}" type="datetime1">
              <a:rPr lang="en-AU" smtClean="0"/>
              <a:t>4/08/2017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0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17497-DFCC-FA46-9913-AA392BE2A29C}" type="datetime1">
              <a:rPr lang="en-AU" smtClean="0"/>
              <a:t>4/08/2017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8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43E9-077F-874C-9820-D89FC0C07B44}" type="datetime1">
              <a:rPr lang="en-AU" smtClean="0"/>
              <a:t>4/08/2017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5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8FC8F-2529-3A4C-A830-157A603D6F15}" type="datetime1">
              <a:rPr lang="en-AU" smtClean="0"/>
              <a:t>4/08/2017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4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4DB7-9504-A942-B00B-A14FA8DE217B}" type="datetime1">
              <a:rPr lang="en-AU" smtClean="0"/>
              <a:t>4/08/2017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5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C82B-3C6A-FD45-BD6C-96E67656C758}" type="datetime1">
              <a:rPr lang="en-AU" smtClean="0"/>
              <a:t>4/08/2017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SS ppt internal page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63505" y="6363484"/>
            <a:ext cx="360000" cy="360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263" y="462461"/>
            <a:ext cx="8229600" cy="8288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9514"/>
            <a:ext cx="8229600" cy="467014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54881-357C-7D49-B722-A4354F687AAC}" type="datetime1">
              <a:rPr lang="en-AU" smtClean="0"/>
              <a:t>4/08/2017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C55A1"/>
                </a:solidFill>
              </a:defRPr>
            </a:lvl1pPr>
          </a:lstStyle>
          <a:p>
            <a:fld id="{0D1AE600-3B82-F045-8149-32A461E1E17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291339"/>
            <a:ext cx="7377272" cy="0"/>
          </a:xfrm>
          <a:prstGeom prst="line">
            <a:avLst/>
          </a:prstGeom>
          <a:ln>
            <a:solidFill>
              <a:srgbClr val="E214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73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ln>
            <a:noFill/>
          </a:ln>
          <a:solidFill>
            <a:srgbClr val="0C55A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GEAR INSPECTION BRIEFING</a:t>
            </a:r>
            <a:br>
              <a:rPr lang="en-AU" dirty="0"/>
            </a:br>
            <a:r>
              <a:rPr lang="en-AU" dirty="0"/>
              <a:t>SEASON 2017-2018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b="1" dirty="0"/>
              <a:t>SYDNEY 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D1AE600-3B82-F045-8149-32A461E1E17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704A5-0F05-4FFB-85EA-BBEFBBDA6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75" y="6280341"/>
            <a:ext cx="1030386" cy="4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0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IRB’s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96" y="2907310"/>
            <a:ext cx="57308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39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MANIKINS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4">
              <a:buFont typeface="Wingdings" pitchFamily="2" charset="2"/>
              <a:buChar char="Ø"/>
            </a:pPr>
            <a:r>
              <a:rPr lang="en-AU" sz="1400" dirty="0"/>
              <a:t>All units to be displayed in numerical order and clearly identifiable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Units are Adult, child and infant 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Defibrillator unit must have metal tape unbroken and in good operational order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Each unit will be tested for compressions and inflations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Club MUST provide clean and sterile masks for testing 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Club should provide a sample of hygiene product in accordance with SLSA Cross Contamination Procedures</a:t>
            </a:r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21" y="3355596"/>
            <a:ext cx="5730875" cy="311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05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RESCUE TUBES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4">
              <a:buFont typeface="Wingdings" panose="05000000000000000000" pitchFamily="2" charset="2"/>
              <a:buChar char="Ø"/>
            </a:pPr>
            <a:r>
              <a:rPr lang="en-AU" sz="1400" dirty="0"/>
              <a:t>Clearly Identify units – Nippers or Life Saving?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AU" sz="1400" dirty="0"/>
              <a:t>Mark numerically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AU" sz="1400" dirty="0"/>
              <a:t>Present in numerical order </a:t>
            </a:r>
          </a:p>
          <a:p>
            <a:pPr lvl="4">
              <a:buFont typeface="Wingdings" panose="05000000000000000000" pitchFamily="2" charset="2"/>
              <a:buChar char="Ø"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00" y="2590684"/>
            <a:ext cx="57308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631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Rescue Boards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4">
              <a:buFont typeface="Wingdings" pitchFamily="2" charset="2"/>
              <a:buChar char="Ø"/>
            </a:pPr>
            <a:r>
              <a:rPr lang="en-AU" sz="1400" dirty="0"/>
              <a:t>Present SLSA Endorsed equipment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Identify numerically and in order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Do not present damaged equipment</a:t>
            </a:r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61" y="2521474"/>
            <a:ext cx="57308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28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Spinal Equipment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marL="1828800" lvl="4" indent="0">
              <a:buNone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r>
              <a:rPr lang="en-AU" sz="1600" dirty="0"/>
              <a:t>Spinal Equipment</a:t>
            </a:r>
          </a:p>
          <a:p>
            <a:pPr lvl="3">
              <a:buFont typeface="Wingdings" pitchFamily="2" charset="2"/>
              <a:buChar char="Ø"/>
            </a:pPr>
            <a:r>
              <a:rPr lang="en-AU" sz="1400" dirty="0"/>
              <a:t>Spinal Boards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No damage to areas</a:t>
            </a:r>
          </a:p>
          <a:p>
            <a:pPr lvl="3">
              <a:buFont typeface="Wingdings" pitchFamily="2" charset="2"/>
              <a:buChar char="Ø"/>
            </a:pPr>
            <a:r>
              <a:rPr lang="en-AU" sz="1400" dirty="0"/>
              <a:t>Straps 	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Should accompany spinal boards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Need to be laid out and open</a:t>
            </a:r>
          </a:p>
          <a:p>
            <a:pPr lvl="4">
              <a:buFont typeface="Wingdings" pitchFamily="2" charset="2"/>
              <a:buChar char="Ø"/>
            </a:pPr>
            <a:r>
              <a:rPr lang="en-AU" sz="1400" dirty="0"/>
              <a:t>SLSA Approved </a:t>
            </a:r>
          </a:p>
          <a:p>
            <a:pPr marL="1828800" lvl="4" indent="0">
              <a:buNone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r>
              <a:rPr lang="en-AU" sz="1600" dirty="0"/>
              <a:t>NOTE: CLUBS ARE NOT TO PRESENT SPINAL COLLARS FOR INSPECTION AS THEY ARE NO LONGER REQUIRED</a:t>
            </a:r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572252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Spinal Equipment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2" algn="ctr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61" y="2177467"/>
            <a:ext cx="57308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98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How NOT to Present Equipment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Ø"/>
            </a:pPr>
            <a:r>
              <a:rPr lang="en-AU" sz="2000" b="1" dirty="0"/>
              <a:t>DO NOT PRESENT EQUIPMENT THAT LOOKS LIKE THIS</a:t>
            </a:r>
          </a:p>
          <a:p>
            <a:pPr lvl="2">
              <a:buFont typeface="Wingdings" pitchFamily="2" charset="2"/>
              <a:buChar char="Ø"/>
            </a:pPr>
            <a:endParaRPr lang="en-AU" sz="2000" b="1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4" y="2001575"/>
            <a:ext cx="3544946" cy="20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51" y="2001575"/>
            <a:ext cx="3087149" cy="408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2" y="4286774"/>
            <a:ext cx="3565918" cy="244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350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DOCUMENTATION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 fontScale="70000" lnSpcReduction="20000"/>
          </a:bodyPr>
          <a:lstStyle/>
          <a:p>
            <a:pPr marL="1828800" lvl="4" indent="0">
              <a:buNone/>
            </a:pPr>
            <a:endParaRPr lang="en-AU" sz="1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AU" dirty="0"/>
              <a:t>Compliance requirement with NSWSLS that All Lifesaving equipment meet the date for </a:t>
            </a:r>
            <a:r>
              <a:rPr lang="en-AU" dirty="0" err="1"/>
              <a:t>surfguard</a:t>
            </a:r>
            <a:r>
              <a:rPr lang="en-AU" dirty="0"/>
              <a:t> information – Clubs will be deemed Non-Compliant and may not be eligible for certain benefits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dirty="0"/>
              <a:t>Circulars from both State and Sydney Branch will be present by Panel members for consultation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dirty="0"/>
              <a:t>Gear Inspection Report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Original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Club Copy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Re-Inspections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AU" dirty="0"/>
              <a:t>To be completed within 14 days of Inspection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AU" dirty="0"/>
              <a:t>Date Inspection actually completed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Point Score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AU" dirty="0"/>
              <a:t>Evaluations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AU" dirty="0"/>
              <a:t>Deductions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AU" dirty="0"/>
              <a:t>Weightings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AU" dirty="0"/>
              <a:t>Final score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dirty="0"/>
              <a:t>Equipment Evaluation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Pass - Meets all the requirements set out on the equipment list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Re-inspect - Minor fault or omission of equipment on list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Fail – Major fault or omission of equipment  on list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AU" dirty="0"/>
              <a:t>Discard – Dangerous or equipment failure evident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AU" dirty="0"/>
              <a:t>Challenge of Assessed equipment by Inspection Panel members and Club</a:t>
            </a:r>
          </a:p>
          <a:p>
            <a:pPr lvl="2">
              <a:buFont typeface="Wingdings" pitchFamily="2" charset="2"/>
              <a:buChar char="Ø"/>
            </a:pPr>
            <a:r>
              <a:rPr lang="en-AU" b="1" dirty="0"/>
              <a:t>Decision final by Team Leaders on the day.</a:t>
            </a: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67099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412" y="2094087"/>
            <a:ext cx="7030933" cy="3045241"/>
          </a:xfrm>
        </p:spPr>
        <p:txBody>
          <a:bodyPr>
            <a:normAutofit/>
          </a:bodyPr>
          <a:lstStyle/>
          <a:p>
            <a:pPr algn="ctr"/>
            <a:r>
              <a:rPr lang="en-US" sz="3100" dirty="0"/>
              <a:t>Thank you for your attendance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502D5-A036-4AA6-8E08-D4F88555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75" y="6280341"/>
            <a:ext cx="1030386" cy="4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GI Summary 2017/2018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Inspection slightly changed this year due to time saving Application &amp; Fathers Day on Sunday. </a:t>
            </a:r>
          </a:p>
          <a:p>
            <a:r>
              <a:rPr lang="en-AU" dirty="0"/>
              <a:t>All Clubs to be inspected on 2</a:t>
            </a:r>
            <a:r>
              <a:rPr lang="en-AU" baseline="30000" dirty="0"/>
              <a:t>nd</a:t>
            </a:r>
            <a:r>
              <a:rPr lang="en-AU" dirty="0"/>
              <a:t> September, starting at Nth Bondi. </a:t>
            </a:r>
          </a:p>
          <a:p>
            <a:r>
              <a:rPr lang="en-AU" dirty="0"/>
              <a:t>2x Teams </a:t>
            </a:r>
          </a:p>
          <a:p>
            <a:pPr lvl="1"/>
            <a:r>
              <a:rPr lang="en-AU" dirty="0"/>
              <a:t>Bondi – Cronulla: Starting at Nth Bondi 0730</a:t>
            </a:r>
          </a:p>
          <a:p>
            <a:pPr lvl="2"/>
            <a:r>
              <a:rPr lang="en-AU" dirty="0"/>
              <a:t>Matt Spooner (Branch LSM) /Simon </a:t>
            </a:r>
            <a:r>
              <a:rPr lang="en-AU" dirty="0" err="1"/>
              <a:t>Torsellini</a:t>
            </a:r>
            <a:r>
              <a:rPr lang="en-AU" dirty="0"/>
              <a:t> (Branch DOLE)</a:t>
            </a:r>
          </a:p>
          <a:p>
            <a:pPr lvl="1"/>
            <a:r>
              <a:rPr lang="en-AU" dirty="0"/>
              <a:t>RNP</a:t>
            </a:r>
          </a:p>
          <a:p>
            <a:pPr lvl="2"/>
            <a:r>
              <a:rPr lang="en-AU" dirty="0"/>
              <a:t>Peter Pearce (RNP Coordinator)</a:t>
            </a:r>
          </a:p>
          <a:p>
            <a:pPr lvl="2"/>
            <a:endParaRPr lang="en-AU" dirty="0"/>
          </a:p>
          <a:p>
            <a:pPr marL="914400" lvl="2" indent="0">
              <a:buNone/>
            </a:pPr>
            <a:endParaRPr lang="en-AU" dirty="0"/>
          </a:p>
          <a:p>
            <a:pPr lvl="2"/>
            <a:endParaRPr lang="en-AU" dirty="0"/>
          </a:p>
          <a:p>
            <a:pPr lvl="1"/>
            <a:endParaRPr lang="en-AU" dirty="0"/>
          </a:p>
          <a:p>
            <a:pPr lvl="1"/>
            <a:endParaRPr lang="en-AU" dirty="0"/>
          </a:p>
          <a:p>
            <a:pPr marL="457200" lvl="1" indent="0">
              <a:buNone/>
            </a:pPr>
            <a:endParaRPr lang="en-AU" dirty="0"/>
          </a:p>
          <a:p>
            <a:pPr lvl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8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GI Schedule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774233"/>
              </p:ext>
            </p:extLst>
          </p:nvPr>
        </p:nvGraphicFramePr>
        <p:xfrm>
          <a:off x="1694576" y="1501632"/>
          <a:ext cx="5243119" cy="429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4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9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44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Saturday 2</a:t>
                      </a:r>
                      <a:r>
                        <a:rPr lang="en-AU" sz="900" baseline="30000" dirty="0">
                          <a:effectLst/>
                        </a:rPr>
                        <a:t>nd</a:t>
                      </a:r>
                      <a:r>
                        <a:rPr lang="en-AU" sz="900" dirty="0">
                          <a:effectLst/>
                        </a:rPr>
                        <a:t> September 2017</a:t>
                      </a:r>
                      <a:endParaRPr lang="en-CA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Club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Saturday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North Bondi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BREAKFAST &amp; 7.30 am START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Bondi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Tamarama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Bronte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Clovelly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Coogee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Maroubra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b="1" dirty="0">
                          <a:effectLst/>
                        </a:rPr>
                        <a:t>LUNCH</a:t>
                      </a:r>
                      <a:endParaRPr lang="en-CA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South Maroubra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Wanda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Elouera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North Cronulla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Cronulla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 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Era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DONE SEPARATELY 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Garie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7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</a:rPr>
                        <a:t>Burning Palms</a:t>
                      </a:r>
                      <a:endParaRPr lang="en-C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</a:rPr>
                        <a:t> </a:t>
                      </a:r>
                      <a:endParaRPr lang="en-C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AE600-3B82-F045-8149-32A461E1E1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AU" b="1" dirty="0"/>
              <a:t>	GUIDELINES – SYDNEY BRANCH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199" y="1600200"/>
            <a:ext cx="8201025" cy="5043488"/>
          </a:xfrm>
        </p:spPr>
        <p:txBody>
          <a:bodyPr>
            <a:normAutofit fontScale="92500" lnSpcReduction="10000"/>
          </a:bodyPr>
          <a:lstStyle/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marL="914400" lvl="2" indent="0">
              <a:buNone/>
            </a:pPr>
            <a:r>
              <a:rPr lang="en-AU" sz="2200" dirty="0"/>
              <a:t>These guidelines are designed for Clubs and Support Services to assist with the efficient and effective inspection and assessment of ALL surf lifesaving equipment.</a:t>
            </a:r>
          </a:p>
          <a:p>
            <a:pPr marL="914400" lvl="2" indent="0">
              <a:buNone/>
            </a:pPr>
            <a:endParaRPr lang="en-AU" sz="1600" dirty="0"/>
          </a:p>
          <a:p>
            <a:r>
              <a:rPr lang="en-AU" sz="2200" b="1" dirty="0"/>
              <a:t>Important Notes for Clubs:</a:t>
            </a:r>
            <a:endParaRPr lang="en-AU" sz="2200" dirty="0"/>
          </a:p>
          <a:p>
            <a:pPr lvl="0"/>
            <a:r>
              <a:rPr lang="en-AU" sz="2200" dirty="0"/>
              <a:t>All equipment that is inspected MUST be entered in to </a:t>
            </a:r>
            <a:r>
              <a:rPr lang="en-AU" sz="2200" dirty="0" err="1"/>
              <a:t>Surfguard</a:t>
            </a:r>
            <a:r>
              <a:rPr lang="en-AU" sz="2200" dirty="0"/>
              <a:t>, this includes all Junior activities rescue equipment (Tubes, Boards and other) as well.</a:t>
            </a:r>
          </a:p>
          <a:p>
            <a:pPr lvl="0"/>
            <a:r>
              <a:rPr lang="en-AU" sz="2200" dirty="0"/>
              <a:t>Points will be deducted for equipment presented and not displayed on checklist or equipment on checklist not being presented.</a:t>
            </a:r>
          </a:p>
          <a:p>
            <a:pPr lvl="0"/>
            <a:r>
              <a:rPr lang="en-AU" sz="2200" dirty="0"/>
              <a:t>Equipment will be assessed as the SLSA </a:t>
            </a:r>
            <a:r>
              <a:rPr lang="en-AU" sz="2200" dirty="0" err="1"/>
              <a:t>Surfguard</a:t>
            </a:r>
            <a:r>
              <a:rPr lang="en-AU" sz="2200" dirty="0"/>
              <a:t> document NOT the NSW document.</a:t>
            </a:r>
          </a:p>
          <a:p>
            <a:pPr lvl="0"/>
            <a:r>
              <a:rPr lang="en-AU" sz="2200" dirty="0"/>
              <a:t>Equipment presented must be endorsed by SLSA and MUST follow requirements set in SLSNSW Standard Operational Procedures.</a:t>
            </a:r>
          </a:p>
          <a:p>
            <a:pPr lvl="0"/>
            <a:r>
              <a:rPr lang="en-AU" sz="2200" dirty="0"/>
              <a:t>All entries to </a:t>
            </a:r>
            <a:r>
              <a:rPr lang="en-AU" sz="2200" dirty="0" err="1"/>
              <a:t>Surfguard</a:t>
            </a:r>
            <a:r>
              <a:rPr lang="en-AU" sz="2200" dirty="0"/>
              <a:t> must be completed by the COB 29</a:t>
            </a:r>
            <a:r>
              <a:rPr lang="en-AU" sz="2200" baseline="30000" dirty="0"/>
              <a:t>th</a:t>
            </a:r>
            <a:r>
              <a:rPr lang="en-AU" sz="2200" dirty="0"/>
              <a:t> August.</a:t>
            </a:r>
          </a:p>
          <a:p>
            <a:pPr marL="914400" lvl="2" indent="0">
              <a:buNone/>
            </a:pPr>
            <a:endParaRPr lang="en-AU" sz="1600" dirty="0"/>
          </a:p>
          <a:p>
            <a:pPr marL="914400" lvl="2" indent="0">
              <a:buNone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367442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2"/>
            <a:r>
              <a:rPr lang="en-AU" sz="2400" b="1" dirty="0">
                <a:solidFill>
                  <a:srgbClr val="0C68C8"/>
                </a:solidFill>
              </a:rPr>
              <a:t>    LIFE SAVING EQUIPMENT 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1600200"/>
            <a:ext cx="7962900" cy="5043488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Ø"/>
            </a:pPr>
            <a:r>
              <a:rPr lang="en-AU" sz="1600" dirty="0"/>
              <a:t>Present equipment that is organised and in a safe manner – NO TRIP HAZARDS</a:t>
            </a:r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25" y="2311602"/>
            <a:ext cx="5910639" cy="380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10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2" algn="ctr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r>
              <a:rPr lang="en-AU" sz="1600" dirty="0"/>
              <a:t>Patrol Equipment</a:t>
            </a:r>
          </a:p>
          <a:p>
            <a:pPr lvl="3">
              <a:buFont typeface="Wingdings" pitchFamily="2" charset="2"/>
              <a:buChar char="Ø"/>
            </a:pPr>
            <a:r>
              <a:rPr lang="en-AU" sz="1400" dirty="0"/>
              <a:t>All equipment is to be presented in a clean orderly arrangement</a:t>
            </a:r>
          </a:p>
          <a:p>
            <a:pPr lvl="3">
              <a:buFont typeface="Wingdings" pitchFamily="2" charset="2"/>
              <a:buChar char="Ø"/>
            </a:pPr>
            <a:r>
              <a:rPr lang="en-AU" sz="1400" dirty="0"/>
              <a:t>Do not go hunting for items as they are to be with checklist</a:t>
            </a:r>
          </a:p>
          <a:p>
            <a:pPr lvl="3">
              <a:buFont typeface="Wingdings" pitchFamily="2" charset="2"/>
              <a:buChar char="Ø"/>
            </a:pPr>
            <a:r>
              <a:rPr lang="en-AU" sz="1400" dirty="0"/>
              <a:t>There is no need to present patrol uniforms. </a:t>
            </a:r>
          </a:p>
          <a:p>
            <a:pPr lvl="3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18" y="3158064"/>
            <a:ext cx="4538507" cy="348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9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2" algn="ctr">
              <a:buFont typeface="Wingdings" pitchFamily="2" charset="2"/>
              <a:buChar char="Ø"/>
            </a:pPr>
            <a:endParaRPr lang="en-AU" sz="2000" b="1" dirty="0"/>
          </a:p>
          <a:p>
            <a:pPr lvl="2">
              <a:buFont typeface="Wingdings" pitchFamily="2" charset="2"/>
              <a:buChar char="Ø"/>
            </a:pPr>
            <a:r>
              <a:rPr lang="en-AU" sz="2000" b="1" dirty="0"/>
              <a:t>Have the items on the checklist in the checklist order</a:t>
            </a:r>
          </a:p>
          <a:p>
            <a:pPr lvl="3">
              <a:buFont typeface="Wingdings" pitchFamily="2" charset="2"/>
              <a:buChar char="Ø"/>
            </a:pPr>
            <a:r>
              <a:rPr lang="en-AU" sz="1400" dirty="0"/>
              <a:t>First aid rooms, portable kits, bum bags, defibrillators and oxy-viva units</a:t>
            </a:r>
          </a:p>
          <a:p>
            <a:pPr lvl="3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0" y="2869036"/>
            <a:ext cx="3351998" cy="28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92" y="2869037"/>
            <a:ext cx="3351999" cy="288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48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2" algn="ctr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5" y="1504266"/>
            <a:ext cx="3432175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17" y="1504266"/>
            <a:ext cx="3363985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4" y="4280520"/>
            <a:ext cx="3432175" cy="23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17" y="4211275"/>
            <a:ext cx="3363986" cy="243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98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pPr lvl="1" eaLnBrk="1" hangingPunct="1"/>
            <a:r>
              <a:rPr lang="en-AU" sz="2800" b="1" dirty="0">
                <a:solidFill>
                  <a:srgbClr val="0C68C8"/>
                </a:solidFill>
              </a:rPr>
              <a:t>    IRB’s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9550" y="1600200"/>
            <a:ext cx="8020050" cy="5043488"/>
          </a:xfrm>
        </p:spPr>
        <p:txBody>
          <a:bodyPr>
            <a:normAutofit/>
          </a:bodyPr>
          <a:lstStyle/>
          <a:p>
            <a:pPr lvl="4">
              <a:buFont typeface="Wingdings" pitchFamily="2" charset="2"/>
              <a:buChar char="Ø"/>
            </a:pPr>
            <a:r>
              <a:rPr lang="en-AU" sz="1400" dirty="0"/>
              <a:t>Presented by Director of Life Saving and Education  – Simon Torsellini</a:t>
            </a:r>
          </a:p>
          <a:p>
            <a:pPr lvl="1"/>
            <a:r>
              <a:rPr lang="en-AU" dirty="0"/>
              <a:t>Hulls</a:t>
            </a:r>
          </a:p>
          <a:p>
            <a:pPr lvl="1"/>
            <a:r>
              <a:rPr lang="en-AU" dirty="0"/>
              <a:t>Ropes</a:t>
            </a:r>
          </a:p>
          <a:p>
            <a:pPr lvl="1"/>
            <a:r>
              <a:rPr lang="en-AU" dirty="0"/>
              <a:t>Pontoons</a:t>
            </a:r>
          </a:p>
          <a:p>
            <a:pPr lvl="1"/>
            <a:r>
              <a:rPr lang="en-AU" dirty="0"/>
              <a:t>Floor</a:t>
            </a:r>
          </a:p>
          <a:p>
            <a:pPr lvl="1"/>
            <a:r>
              <a:rPr lang="en-AU" dirty="0"/>
              <a:t>Transom</a:t>
            </a:r>
          </a:p>
          <a:p>
            <a:pPr lvl="1"/>
            <a:r>
              <a:rPr lang="en-AU" dirty="0"/>
              <a:t>Ropes</a:t>
            </a:r>
          </a:p>
          <a:p>
            <a:pPr lvl="1"/>
            <a:r>
              <a:rPr lang="en-AU" dirty="0"/>
              <a:t>Fuel Cells</a:t>
            </a:r>
          </a:p>
          <a:p>
            <a:pPr lvl="5">
              <a:buFont typeface="Wingdings" pitchFamily="2" charset="2"/>
              <a:buChar char="Ø"/>
            </a:pPr>
            <a:endParaRPr lang="en-AU" sz="18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marL="1828800" lvl="4" indent="0">
              <a:buNone/>
            </a:pPr>
            <a:endParaRPr lang="en-AU" sz="1400" dirty="0"/>
          </a:p>
          <a:p>
            <a:pPr lvl="4">
              <a:buFont typeface="Wingdings" pitchFamily="2" charset="2"/>
              <a:buChar char="Ø"/>
            </a:pPr>
            <a:endParaRPr lang="en-AU" sz="14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  <a:p>
            <a:pPr lvl="2">
              <a:buFont typeface="Wingdings" pitchFamily="2" charset="2"/>
              <a:buChar char="Ø"/>
            </a:pPr>
            <a:endParaRPr lang="en-AU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94" y="2412271"/>
            <a:ext cx="5730875" cy="38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16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C55A1"/>
      </a:dk2>
      <a:lt2>
        <a:srgbClr val="EEECE1"/>
      </a:lt2>
      <a:accent1>
        <a:srgbClr val="0C55A1"/>
      </a:accent1>
      <a:accent2>
        <a:srgbClr val="E2142E"/>
      </a:accent2>
      <a:accent3>
        <a:srgbClr val="258432"/>
      </a:accent3>
      <a:accent4>
        <a:srgbClr val="EAE500"/>
      </a:accent4>
      <a:accent5>
        <a:srgbClr val="808080"/>
      </a:accent5>
      <a:accent6>
        <a:srgbClr val="404040"/>
      </a:accent6>
      <a:hlink>
        <a:srgbClr val="0C55A1"/>
      </a:hlink>
      <a:folHlink>
        <a:srgbClr val="E214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</TotalTime>
  <Words>599</Words>
  <Application>Microsoft Office PowerPoint</Application>
  <PresentationFormat>On-screen Show (4:3)</PresentationFormat>
  <Paragraphs>164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Office Theme</vt:lpstr>
      <vt:lpstr>GEAR INSPECTION BRIEFING SEASON 2017-2018</vt:lpstr>
      <vt:lpstr>GI Summary 2017/2018</vt:lpstr>
      <vt:lpstr>GI Schedule</vt:lpstr>
      <vt:lpstr> GUIDELINES – SYDNEY BRANCH</vt:lpstr>
      <vt:lpstr>    LIFE SAVING EQUIPMENT </vt:lpstr>
      <vt:lpstr>    </vt:lpstr>
      <vt:lpstr>    </vt:lpstr>
      <vt:lpstr>    </vt:lpstr>
      <vt:lpstr>    IRB’s</vt:lpstr>
      <vt:lpstr>    IRB’s</vt:lpstr>
      <vt:lpstr>    MANIKINS</vt:lpstr>
      <vt:lpstr>    RESCUE TUBES</vt:lpstr>
      <vt:lpstr>    Rescue Boards</vt:lpstr>
      <vt:lpstr>    Spinal Equipment</vt:lpstr>
      <vt:lpstr>    Spinal Equipment</vt:lpstr>
      <vt:lpstr>   How NOT to Present Equipment</vt:lpstr>
      <vt:lpstr>    DOCUMENTATION</vt:lpstr>
      <vt:lpstr>Thank you for your attendance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 Holiday HOME SWAP</dc:creator>
  <cp:lastModifiedBy>Lifesaving</cp:lastModifiedBy>
  <cp:revision>106</cp:revision>
  <cp:lastPrinted>2017-08-04T04:40:51Z</cp:lastPrinted>
  <dcterms:created xsi:type="dcterms:W3CDTF">2011-05-05T01:06:28Z</dcterms:created>
  <dcterms:modified xsi:type="dcterms:W3CDTF">2017-08-04T04:41:12Z</dcterms:modified>
</cp:coreProperties>
</file>